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6"/>
  </p:notesMasterIdLst>
  <p:handoutMasterIdLst>
    <p:handoutMasterId r:id="rId17"/>
  </p:handoutMasterIdLst>
  <p:sldIdLst>
    <p:sldId id="279" r:id="rId3"/>
    <p:sldId id="287" r:id="rId4"/>
    <p:sldId id="288" r:id="rId5"/>
    <p:sldId id="289" r:id="rId6"/>
    <p:sldId id="290" r:id="rId7"/>
    <p:sldId id="291" r:id="rId8"/>
    <p:sldId id="292" r:id="rId9"/>
    <p:sldId id="293" r:id="rId10"/>
    <p:sldId id="294" r:id="rId11"/>
    <p:sldId id="295" r:id="rId12"/>
    <p:sldId id="296" r:id="rId13"/>
    <p:sldId id="297" r:id="rId14"/>
    <p:sldId id="298" r:id="rId15"/>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4" d="100"/>
          <a:sy n="74" d="100"/>
        </p:scale>
        <p:origin x="582" y="7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12/13/2015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12/13/2015</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smtClean="0"/>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B9B9059-F1D6-41D0-95CF-D21CAA096B3A}" type="datetimeFigureOut">
              <a:rPr lang="en-US"/>
              <a:t>12/13/2015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B9B9059-F1D6-41D0-95CF-D21CAA096B3A}" type="datetimeFigureOut">
              <a:rPr lang="en-US"/>
              <a:t>12/13/2015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B9B9059-F1D6-41D0-95CF-D21CAA096B3A}" type="datetimeFigureOut">
              <a:rPr lang="en-US"/>
              <a:t>12/13/2015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smtClean="0"/>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B9059-F1D6-41D0-95CF-D21CAA096B3A}" type="datetimeFigureOut">
              <a:rPr lang="en-US"/>
              <a:t>12/13/2015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B9B9059-F1D6-41D0-95CF-D21CAA096B3A}" type="datetimeFigureOut">
              <a:rPr lang="en-US"/>
              <a:t>12/13/2015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B9B9059-F1D6-41D0-95CF-D21CAA096B3A}" type="datetimeFigureOut">
              <a:rPr lang="en-US"/>
              <a:t>12/13/2015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B9B9059-F1D6-41D0-95CF-D21CAA096B3A}" type="datetimeFigureOut">
              <a:rPr lang="en-US"/>
              <a:t>12/13/2015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12/13/2015</a:t>
            </a:fld>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Cornerstone Free Will Baptist Church </a:t>
            </a:r>
          </a:p>
          <a:p>
            <a:r>
              <a:rPr lang="en-US" dirty="0" smtClean="0"/>
              <a:t>2015-206</a:t>
            </a:r>
            <a:endParaRPr lang="en-US" dirty="0"/>
          </a:p>
        </p:txBody>
      </p:sp>
      <p:sp>
        <p:nvSpPr>
          <p:cNvPr id="3" name="Title 2"/>
          <p:cNvSpPr>
            <a:spLocks noGrp="1"/>
          </p:cNvSpPr>
          <p:nvPr>
            <p:ph type="ctrTitle"/>
          </p:nvPr>
        </p:nvSpPr>
        <p:spPr/>
        <p:txBody>
          <a:bodyPr/>
          <a:lstStyle/>
          <a:p>
            <a:r>
              <a:rPr lang="en-US" dirty="0" smtClean="0"/>
              <a:t>Technology </a:t>
            </a:r>
            <a:r>
              <a:rPr lang="en-US" dirty="0" smtClean="0"/>
              <a:t>Strategic Plan</a:t>
            </a:r>
            <a:endParaRPr lang="en-US" dirty="0"/>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162" y="304800"/>
            <a:ext cx="10360501" cy="762000"/>
          </a:xfrm>
        </p:spPr>
        <p:txBody>
          <a:bodyPr/>
          <a:lstStyle/>
          <a:p>
            <a:r>
              <a:rPr lang="en-US" dirty="0" smtClean="0"/>
              <a:t>Timeline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4824994"/>
              </p:ext>
            </p:extLst>
          </p:nvPr>
        </p:nvGraphicFramePr>
        <p:xfrm>
          <a:off x="684212" y="1219200"/>
          <a:ext cx="11201400" cy="4571999"/>
        </p:xfrm>
        <a:graphic>
          <a:graphicData uri="http://schemas.openxmlformats.org/drawingml/2006/table">
            <a:tbl>
              <a:tblPr firstRow="1" firstCol="1" bandRow="1">
                <a:tableStyleId>{D03447BB-5D67-496B-8E87-E561075AD55C}</a:tableStyleId>
              </a:tblPr>
              <a:tblGrid>
                <a:gridCol w="5600700"/>
                <a:gridCol w="5600700"/>
              </a:tblGrid>
              <a:tr h="441917">
                <a:tc>
                  <a:txBody>
                    <a:bodyPr/>
                    <a:lstStyle/>
                    <a:p>
                      <a:pPr marL="0" marR="0" algn="ctr">
                        <a:lnSpc>
                          <a:spcPct val="200000"/>
                        </a:lnSpc>
                        <a:spcBef>
                          <a:spcPts val="0"/>
                        </a:spcBef>
                        <a:spcAft>
                          <a:spcPts val="0"/>
                        </a:spcAft>
                      </a:pPr>
                      <a:r>
                        <a:rPr lang="en-US" sz="1400" dirty="0">
                          <a:effectLst/>
                        </a:rPr>
                        <a:t>Date(s)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1400">
                          <a:effectLst/>
                        </a:rPr>
                        <a:t>Project Details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54065">
                <a:tc>
                  <a:txBody>
                    <a:bodyPr/>
                    <a:lstStyle/>
                    <a:p>
                      <a:pPr marL="0" marR="0">
                        <a:lnSpc>
                          <a:spcPct val="200000"/>
                        </a:lnSpc>
                        <a:spcBef>
                          <a:spcPts val="0"/>
                        </a:spcBef>
                        <a:spcAft>
                          <a:spcPts val="0"/>
                        </a:spcAft>
                      </a:pPr>
                      <a:r>
                        <a:rPr lang="en-US" sz="1400" dirty="0">
                          <a:effectLst/>
                        </a:rPr>
                        <a:t>December 2015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400">
                          <a:effectLst/>
                        </a:rPr>
                        <a:t>Presentation to the steering committee on the suggested routes for improvement. Also, any final questions will be answered.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76017">
                <a:tc>
                  <a:txBody>
                    <a:bodyPr/>
                    <a:lstStyle/>
                    <a:p>
                      <a:pPr marL="0" marR="0">
                        <a:lnSpc>
                          <a:spcPct val="200000"/>
                        </a:lnSpc>
                        <a:spcBef>
                          <a:spcPts val="0"/>
                        </a:spcBef>
                        <a:spcAft>
                          <a:spcPts val="0"/>
                        </a:spcAft>
                      </a:pPr>
                      <a:r>
                        <a:rPr lang="en-US" sz="1400">
                          <a:effectLst/>
                        </a:rPr>
                        <a:t>January 2016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400" dirty="0">
                          <a:effectLst/>
                        </a:rPr>
                        <a:t>The committee selects the starting project (hearing assistive devices) and will assign contact roles once the project has been formally approved. A project timeline will be developed also by the committee to help pace the project and track progress.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236668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91430985"/>
              </p:ext>
            </p:extLst>
          </p:nvPr>
        </p:nvGraphicFramePr>
        <p:xfrm>
          <a:off x="912812" y="762000"/>
          <a:ext cx="10058400" cy="5212920"/>
        </p:xfrm>
        <a:graphic>
          <a:graphicData uri="http://schemas.openxmlformats.org/drawingml/2006/table">
            <a:tbl>
              <a:tblPr firstRow="1" firstCol="1" bandRow="1">
                <a:tableStyleId>{D03447BB-5D67-496B-8E87-E561075AD55C}</a:tableStyleId>
              </a:tblPr>
              <a:tblGrid>
                <a:gridCol w="5029200"/>
                <a:gridCol w="5029200"/>
              </a:tblGrid>
              <a:tr h="1676400">
                <a:tc>
                  <a:txBody>
                    <a:bodyPr/>
                    <a:lstStyle/>
                    <a:p>
                      <a:pPr marL="0" marR="0">
                        <a:lnSpc>
                          <a:spcPct val="200000"/>
                        </a:lnSpc>
                        <a:spcBef>
                          <a:spcPts val="0"/>
                        </a:spcBef>
                        <a:spcAft>
                          <a:spcPts val="0"/>
                        </a:spcAft>
                      </a:pPr>
                      <a:r>
                        <a:rPr lang="en-US" sz="1400">
                          <a:effectLst/>
                        </a:rPr>
                        <a:t>February 2016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477" marR="64477" marT="0" marB="0"/>
                </a:tc>
                <a:tc>
                  <a:txBody>
                    <a:bodyPr/>
                    <a:lstStyle/>
                    <a:p>
                      <a:pPr marL="0" marR="0">
                        <a:lnSpc>
                          <a:spcPct val="200000"/>
                        </a:lnSpc>
                        <a:spcBef>
                          <a:spcPts val="0"/>
                        </a:spcBef>
                        <a:spcAft>
                          <a:spcPts val="0"/>
                        </a:spcAft>
                      </a:pPr>
                      <a:r>
                        <a:rPr lang="en-US" sz="1400">
                          <a:effectLst/>
                        </a:rPr>
                        <a:t>Formal research on various hearing devices by the technology team (Jody and Russell). The team will present comparisons to determine one product that will best meet the overall needs of members and guests.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477" marR="64477" marT="0" marB="0"/>
                </a:tc>
              </a:tr>
              <a:tr h="1326195">
                <a:tc>
                  <a:txBody>
                    <a:bodyPr/>
                    <a:lstStyle/>
                    <a:p>
                      <a:pPr marL="0" marR="0">
                        <a:lnSpc>
                          <a:spcPct val="200000"/>
                        </a:lnSpc>
                        <a:spcBef>
                          <a:spcPts val="0"/>
                        </a:spcBef>
                        <a:spcAft>
                          <a:spcPts val="0"/>
                        </a:spcAft>
                      </a:pPr>
                      <a:r>
                        <a:rPr lang="en-US" sz="1400">
                          <a:effectLst/>
                        </a:rPr>
                        <a:t>March 2016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477" marR="64477" marT="0" marB="0"/>
                </a:tc>
                <a:tc>
                  <a:txBody>
                    <a:bodyPr/>
                    <a:lstStyle/>
                    <a:p>
                      <a:pPr marL="0" marR="0">
                        <a:lnSpc>
                          <a:spcPct val="200000"/>
                        </a:lnSpc>
                        <a:spcBef>
                          <a:spcPts val="0"/>
                        </a:spcBef>
                        <a:spcAft>
                          <a:spcPts val="0"/>
                        </a:spcAft>
                      </a:pPr>
                      <a:r>
                        <a:rPr lang="en-US" sz="1400" dirty="0">
                          <a:effectLst/>
                        </a:rPr>
                        <a:t>The committee’s selection will be presented for final approval and purchase. The devices will be installed and tested.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477" marR="64477" marT="0" marB="0"/>
                </a:tc>
              </a:tr>
              <a:tr h="2210325">
                <a:tc>
                  <a:txBody>
                    <a:bodyPr/>
                    <a:lstStyle/>
                    <a:p>
                      <a:pPr marL="0" marR="0">
                        <a:lnSpc>
                          <a:spcPct val="200000"/>
                        </a:lnSpc>
                        <a:spcBef>
                          <a:spcPts val="0"/>
                        </a:spcBef>
                        <a:spcAft>
                          <a:spcPts val="0"/>
                        </a:spcAft>
                      </a:pPr>
                      <a:r>
                        <a:rPr lang="en-US" sz="1400">
                          <a:effectLst/>
                        </a:rPr>
                        <a:t>April 2016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477" marR="64477" marT="0" marB="0"/>
                </a:tc>
                <a:tc>
                  <a:txBody>
                    <a:bodyPr/>
                    <a:lstStyle/>
                    <a:p>
                      <a:pPr marL="0" marR="0">
                        <a:lnSpc>
                          <a:spcPct val="200000"/>
                        </a:lnSpc>
                        <a:spcBef>
                          <a:spcPts val="0"/>
                        </a:spcBef>
                        <a:spcAft>
                          <a:spcPts val="0"/>
                        </a:spcAft>
                      </a:pPr>
                      <a:r>
                        <a:rPr lang="en-US" sz="1400" dirty="0">
                          <a:effectLst/>
                        </a:rPr>
                        <a:t>The committee will conduct the first evaluation of the hearing assistive devices. The committee will start dividing tasks and project pacing charts for the TV screen for the choir section project.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477" marR="64477" marT="0" marB="0"/>
                </a:tc>
              </a:tr>
            </a:tbl>
          </a:graphicData>
        </a:graphic>
      </p:graphicFrame>
    </p:spTree>
    <p:extLst>
      <p:ext uri="{BB962C8B-B14F-4D97-AF65-F5344CB8AC3E}">
        <p14:creationId xmlns:p14="http://schemas.microsoft.com/office/powerpoint/2010/main" val="112593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91701126"/>
              </p:ext>
            </p:extLst>
          </p:nvPr>
        </p:nvGraphicFramePr>
        <p:xfrm>
          <a:off x="989012" y="914400"/>
          <a:ext cx="10363202" cy="4822610"/>
        </p:xfrm>
        <a:graphic>
          <a:graphicData uri="http://schemas.openxmlformats.org/drawingml/2006/table">
            <a:tbl>
              <a:tblPr firstRow="1" firstCol="1" bandRow="1">
                <a:tableStyleId>{D03447BB-5D67-496B-8E87-E561075AD55C}</a:tableStyleId>
              </a:tblPr>
              <a:tblGrid>
                <a:gridCol w="5181601"/>
                <a:gridCol w="5181601"/>
              </a:tblGrid>
              <a:tr h="1905000">
                <a:tc>
                  <a:txBody>
                    <a:bodyPr/>
                    <a:lstStyle/>
                    <a:p>
                      <a:pPr marL="0" marR="0">
                        <a:lnSpc>
                          <a:spcPct val="200000"/>
                        </a:lnSpc>
                        <a:spcBef>
                          <a:spcPts val="0"/>
                        </a:spcBef>
                        <a:spcAft>
                          <a:spcPts val="0"/>
                        </a:spcAft>
                      </a:pPr>
                      <a:r>
                        <a:rPr lang="en-US" sz="1400" dirty="0">
                          <a:effectLst/>
                        </a:rPr>
                        <a:t>May 2016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400" dirty="0">
                          <a:effectLst/>
                        </a:rPr>
                        <a:t>The technology team (Jody and Russell) will select a new TV screen for choir use for the committee to review based upon set criteria. The committee will review and select one to be sent for final approval.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69453">
                <a:tc>
                  <a:txBody>
                    <a:bodyPr/>
                    <a:lstStyle/>
                    <a:p>
                      <a:pPr marL="0" marR="0">
                        <a:lnSpc>
                          <a:spcPct val="200000"/>
                        </a:lnSpc>
                        <a:spcBef>
                          <a:spcPts val="0"/>
                        </a:spcBef>
                        <a:spcAft>
                          <a:spcPts val="0"/>
                        </a:spcAft>
                      </a:pPr>
                      <a:r>
                        <a:rPr lang="en-US" sz="1400">
                          <a:effectLst/>
                        </a:rPr>
                        <a:t>June 2016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400">
                          <a:effectLst/>
                        </a:rPr>
                        <a:t>Upon approval, the screen will be purchased and installed. Third month evaluations will take place on assistive hearing devices.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48157">
                <a:tc>
                  <a:txBody>
                    <a:bodyPr/>
                    <a:lstStyle/>
                    <a:p>
                      <a:pPr marL="0" marR="0">
                        <a:lnSpc>
                          <a:spcPct val="200000"/>
                        </a:lnSpc>
                        <a:spcBef>
                          <a:spcPts val="0"/>
                        </a:spcBef>
                        <a:spcAft>
                          <a:spcPts val="0"/>
                        </a:spcAft>
                      </a:pPr>
                      <a:r>
                        <a:rPr lang="en-US" sz="1400">
                          <a:effectLst/>
                        </a:rPr>
                        <a:t>July 2016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400" dirty="0">
                          <a:effectLst/>
                        </a:rPr>
                        <a:t>The first month evaluation of the new screen addition in the worship center.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939316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90758439"/>
              </p:ext>
            </p:extLst>
          </p:nvPr>
        </p:nvGraphicFramePr>
        <p:xfrm>
          <a:off x="1065212" y="1066800"/>
          <a:ext cx="10363200" cy="4680586"/>
        </p:xfrm>
        <a:graphic>
          <a:graphicData uri="http://schemas.openxmlformats.org/drawingml/2006/table">
            <a:tbl>
              <a:tblPr firstRow="1" firstCol="1" bandRow="1">
                <a:tableStyleId>{D03447BB-5D67-496B-8E87-E561075AD55C}</a:tableStyleId>
              </a:tblPr>
              <a:tblGrid>
                <a:gridCol w="5181600"/>
                <a:gridCol w="5181600"/>
              </a:tblGrid>
              <a:tr h="1294515">
                <a:tc>
                  <a:txBody>
                    <a:bodyPr/>
                    <a:lstStyle/>
                    <a:p>
                      <a:pPr marL="0" marR="0">
                        <a:lnSpc>
                          <a:spcPct val="200000"/>
                        </a:lnSpc>
                        <a:spcBef>
                          <a:spcPts val="0"/>
                        </a:spcBef>
                        <a:spcAft>
                          <a:spcPts val="0"/>
                        </a:spcAft>
                      </a:pPr>
                      <a:r>
                        <a:rPr lang="en-US" sz="1400" dirty="0">
                          <a:effectLst/>
                        </a:rPr>
                        <a:t>September 2016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400">
                          <a:effectLst/>
                        </a:rPr>
                        <a:t>Third month evaluation will occur on the new screen addition.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86071">
                <a:tc>
                  <a:txBody>
                    <a:bodyPr/>
                    <a:lstStyle/>
                    <a:p>
                      <a:pPr marL="0" marR="0">
                        <a:lnSpc>
                          <a:spcPct val="200000"/>
                        </a:lnSpc>
                        <a:spcBef>
                          <a:spcPts val="0"/>
                        </a:spcBef>
                        <a:spcAft>
                          <a:spcPts val="0"/>
                        </a:spcAft>
                      </a:pPr>
                      <a:r>
                        <a:rPr lang="en-US" sz="1400">
                          <a:effectLst/>
                        </a:rPr>
                        <a:t>January 2017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1400" dirty="0">
                          <a:effectLst/>
                        </a:rPr>
                        <a:t>Evaluation will occur on both the screen and assistive hearing devices this month. A report update will be provide to the church and steering committee. This will be under the direction of the technology team.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980827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Meeting Goals</a:t>
            </a:r>
            <a:endParaRPr lang="en-US" dirty="0"/>
          </a:p>
        </p:txBody>
      </p:sp>
      <p:sp>
        <p:nvSpPr>
          <p:cNvPr id="14" name="Content Placeholder 13"/>
          <p:cNvSpPr>
            <a:spLocks noGrp="1"/>
          </p:cNvSpPr>
          <p:nvPr>
            <p:ph idx="1"/>
          </p:nvPr>
        </p:nvSpPr>
        <p:spPr/>
        <p:txBody>
          <a:bodyPr/>
          <a:lstStyle/>
          <a:p>
            <a:r>
              <a:rPr lang="en-US" dirty="0" smtClean="0"/>
              <a:t>Review Technology Vision </a:t>
            </a:r>
          </a:p>
          <a:p>
            <a:r>
              <a:rPr lang="en-US" dirty="0" smtClean="0"/>
              <a:t>Explain the Technology Evaluation and Results </a:t>
            </a:r>
          </a:p>
          <a:p>
            <a:r>
              <a:rPr lang="en-US" dirty="0" smtClean="0"/>
              <a:t>Discuss the Needs Found</a:t>
            </a:r>
          </a:p>
          <a:p>
            <a:r>
              <a:rPr lang="en-US" dirty="0" smtClean="0"/>
              <a:t>Understand The Gap(s) and How To Solve Them (Call to Action)</a:t>
            </a:r>
          </a:p>
          <a:p>
            <a:r>
              <a:rPr lang="en-US" dirty="0" smtClean="0"/>
              <a:t>Review The Evaluation Plan </a:t>
            </a:r>
          </a:p>
          <a:p>
            <a:endParaRPr lang="en-US" dirty="0"/>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Technology Vision </a:t>
            </a:r>
            <a:endParaRPr lang="en-US" sz="4000" dirty="0"/>
          </a:p>
        </p:txBody>
      </p:sp>
      <p:sp>
        <p:nvSpPr>
          <p:cNvPr id="3" name="Content Placeholder 2"/>
          <p:cNvSpPr>
            <a:spLocks noGrp="1"/>
          </p:cNvSpPr>
          <p:nvPr>
            <p:ph idx="1"/>
          </p:nvPr>
        </p:nvSpPr>
        <p:spPr>
          <a:xfrm>
            <a:off x="914161" y="2286000"/>
            <a:ext cx="10360501" cy="2463799"/>
          </a:xfrm>
        </p:spPr>
        <p:txBody>
          <a:bodyPr>
            <a:normAutofit/>
          </a:bodyPr>
          <a:lstStyle/>
          <a:p>
            <a:pPr marL="0" indent="0">
              <a:buNone/>
            </a:pPr>
            <a:r>
              <a:rPr lang="en-US" sz="3300" dirty="0"/>
              <a:t>Cornerstone Free Will Baptist Church will seek to increase church involvement from members and guests by utilizing advanced but relevant technology.</a:t>
            </a:r>
            <a:endParaRPr lang="en-US" sz="3300" dirty="0"/>
          </a:p>
        </p:txBody>
      </p:sp>
    </p:spTree>
    <p:extLst>
      <p:ext uri="{BB962C8B-B14F-4D97-AF65-F5344CB8AC3E}">
        <p14:creationId xmlns:p14="http://schemas.microsoft.com/office/powerpoint/2010/main" val="247118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Technology Evaluation </a:t>
            </a:r>
            <a:endParaRPr lang="en-US" sz="4000" dirty="0"/>
          </a:p>
        </p:txBody>
      </p:sp>
      <p:sp>
        <p:nvSpPr>
          <p:cNvPr id="3" name="Content Placeholder 2"/>
          <p:cNvSpPr>
            <a:spLocks noGrp="1"/>
          </p:cNvSpPr>
          <p:nvPr>
            <p:ph idx="1"/>
          </p:nvPr>
        </p:nvSpPr>
        <p:spPr/>
        <p:txBody>
          <a:bodyPr/>
          <a:lstStyle/>
          <a:p>
            <a:r>
              <a:rPr lang="en-US" dirty="0" smtClean="0"/>
              <a:t>What technology is currently on hand? How it is being used and how often? What needs are not being met? </a:t>
            </a:r>
          </a:p>
          <a:p>
            <a:endParaRPr lang="en-US" dirty="0"/>
          </a:p>
          <a:p>
            <a:endParaRPr lang="en-US" dirty="0" smtClean="0"/>
          </a:p>
          <a:p>
            <a:r>
              <a:rPr lang="en-US" dirty="0" smtClean="0"/>
              <a:t>Interviews with the Steering Committee </a:t>
            </a:r>
          </a:p>
          <a:p>
            <a:r>
              <a:rPr lang="en-US" dirty="0" smtClean="0"/>
              <a:t>Member/Guest Surveys </a:t>
            </a:r>
          </a:p>
          <a:p>
            <a:r>
              <a:rPr lang="en-US" dirty="0" smtClean="0"/>
              <a:t>Inventory List </a:t>
            </a:r>
          </a:p>
          <a:p>
            <a:r>
              <a:rPr lang="en-US" dirty="0" smtClean="0"/>
              <a:t>Service Observation</a:t>
            </a:r>
          </a:p>
          <a:p>
            <a:endParaRPr lang="en-US" dirty="0"/>
          </a:p>
          <a:p>
            <a:endParaRPr lang="en-US" dirty="0"/>
          </a:p>
        </p:txBody>
      </p:sp>
    </p:spTree>
    <p:extLst>
      <p:ext uri="{BB962C8B-B14F-4D97-AF65-F5344CB8AC3E}">
        <p14:creationId xmlns:p14="http://schemas.microsoft.com/office/powerpoint/2010/main" val="1728358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Evaluation Results </a:t>
            </a:r>
            <a:endParaRPr lang="en-US" sz="4000" dirty="0"/>
          </a:p>
        </p:txBody>
      </p:sp>
      <p:sp>
        <p:nvSpPr>
          <p:cNvPr id="3" name="Content Placeholder 2"/>
          <p:cNvSpPr>
            <a:spLocks noGrp="1"/>
          </p:cNvSpPr>
          <p:nvPr>
            <p:ph idx="1"/>
          </p:nvPr>
        </p:nvSpPr>
        <p:spPr/>
        <p:txBody>
          <a:bodyPr/>
          <a:lstStyle/>
          <a:p>
            <a:r>
              <a:rPr lang="en-US" dirty="0" smtClean="0"/>
              <a:t>Inventory – Individually 36 Items Found </a:t>
            </a:r>
          </a:p>
          <a:p>
            <a:pPr lvl="1"/>
            <a:r>
              <a:rPr lang="en-US" dirty="0" smtClean="0"/>
              <a:t>1 Computer </a:t>
            </a:r>
          </a:p>
          <a:p>
            <a:pPr lvl="1"/>
            <a:r>
              <a:rPr lang="en-US" dirty="0" smtClean="0"/>
              <a:t>2 TV Screens </a:t>
            </a:r>
          </a:p>
          <a:p>
            <a:pPr lvl="1"/>
            <a:r>
              <a:rPr lang="en-US" dirty="0" smtClean="0"/>
              <a:t>Projector / Screen </a:t>
            </a:r>
          </a:p>
          <a:p>
            <a:pPr lvl="1"/>
            <a:r>
              <a:rPr lang="en-US" dirty="0" smtClean="0"/>
              <a:t>HP Printer </a:t>
            </a:r>
          </a:p>
          <a:p>
            <a:pPr lvl="1"/>
            <a:r>
              <a:rPr lang="en-US" dirty="0" smtClean="0"/>
              <a:t>Computer Software (Microsoft Office and Media Shout) </a:t>
            </a:r>
          </a:p>
          <a:p>
            <a:pPr lvl="1"/>
            <a:r>
              <a:rPr lang="en-US" dirty="0" smtClean="0"/>
              <a:t>External CD Burner/Duplicator </a:t>
            </a:r>
          </a:p>
          <a:p>
            <a:pPr lvl="1"/>
            <a:r>
              <a:rPr lang="en-US" dirty="0" smtClean="0"/>
              <a:t>CD Player / Recorder </a:t>
            </a:r>
          </a:p>
          <a:p>
            <a:pPr lvl="1"/>
            <a:r>
              <a:rPr lang="en-US" dirty="0" smtClean="0"/>
              <a:t>Sound Board and System (mics included) </a:t>
            </a:r>
          </a:p>
          <a:p>
            <a:pPr marL="274320" lvl="1" indent="0">
              <a:buNone/>
            </a:pPr>
            <a:endParaRPr lang="en-US" dirty="0"/>
          </a:p>
        </p:txBody>
      </p:sp>
    </p:spTree>
    <p:extLst>
      <p:ext uri="{BB962C8B-B14F-4D97-AF65-F5344CB8AC3E}">
        <p14:creationId xmlns:p14="http://schemas.microsoft.com/office/powerpoint/2010/main" val="110735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402" y="228600"/>
            <a:ext cx="10360501" cy="939800"/>
          </a:xfrm>
        </p:spPr>
        <p:txBody>
          <a:bodyPr>
            <a:normAutofit/>
          </a:bodyPr>
          <a:lstStyle/>
          <a:p>
            <a:r>
              <a:rPr lang="en-US" sz="4000" dirty="0"/>
              <a:t>Evaluation Results </a:t>
            </a:r>
            <a:r>
              <a:rPr lang="en-US" sz="4000" dirty="0" smtClean="0"/>
              <a:t>(cont.) </a:t>
            </a:r>
            <a:endParaRPr lang="en-US" sz="4000" dirty="0"/>
          </a:p>
        </p:txBody>
      </p:sp>
      <p:sp>
        <p:nvSpPr>
          <p:cNvPr id="3" name="Content Placeholder 2"/>
          <p:cNvSpPr>
            <a:spLocks noGrp="1"/>
          </p:cNvSpPr>
          <p:nvPr>
            <p:ph idx="1"/>
          </p:nvPr>
        </p:nvSpPr>
        <p:spPr>
          <a:xfrm>
            <a:off x="895401" y="1168400"/>
            <a:ext cx="10360501" cy="5232400"/>
          </a:xfrm>
        </p:spPr>
        <p:txBody>
          <a:bodyPr/>
          <a:lstStyle/>
          <a:p>
            <a:r>
              <a:rPr lang="en-US" dirty="0" smtClean="0"/>
              <a:t>Committee Interviews </a:t>
            </a:r>
          </a:p>
          <a:p>
            <a:pPr lvl="1"/>
            <a:r>
              <a:rPr lang="en-US" dirty="0" smtClean="0"/>
              <a:t>Provided Insight On Questions and Feedback</a:t>
            </a:r>
          </a:p>
          <a:p>
            <a:r>
              <a:rPr lang="en-US" dirty="0" smtClean="0"/>
              <a:t>Surveys – 67 Collected</a:t>
            </a:r>
          </a:p>
          <a:p>
            <a:pPr lvl="1"/>
            <a:r>
              <a:rPr lang="en-US" dirty="0" smtClean="0"/>
              <a:t>93% Positive Rating / Favor </a:t>
            </a:r>
          </a:p>
          <a:p>
            <a:pPr lvl="1"/>
            <a:r>
              <a:rPr lang="en-US" dirty="0" smtClean="0"/>
              <a:t>Average of 9-10 on the scale </a:t>
            </a:r>
          </a:p>
          <a:p>
            <a:r>
              <a:rPr lang="en-US" dirty="0" smtClean="0"/>
              <a:t>Observation</a:t>
            </a:r>
          </a:p>
          <a:p>
            <a:pPr lvl="1"/>
            <a:r>
              <a:rPr lang="en-US" dirty="0" smtClean="0"/>
              <a:t>80% utilized the screens </a:t>
            </a:r>
          </a:p>
          <a:p>
            <a:pPr lvl="1"/>
            <a:r>
              <a:rPr lang="en-US" dirty="0" smtClean="0"/>
              <a:t>Members and guests were involved </a:t>
            </a:r>
          </a:p>
          <a:p>
            <a:pPr lvl="1"/>
            <a:r>
              <a:rPr lang="en-US" dirty="0" smtClean="0"/>
              <a:t>Pastor / Leaders utilized the screens and technology on hand</a:t>
            </a:r>
          </a:p>
          <a:p>
            <a:pPr lvl="1"/>
            <a:r>
              <a:rPr lang="en-US" dirty="0" smtClean="0"/>
              <a:t>Senior members had some struggle (strained looks)  </a:t>
            </a:r>
            <a:endParaRPr lang="en-US" dirty="0"/>
          </a:p>
          <a:p>
            <a:pPr lvl="1"/>
            <a:endParaRPr lang="en-US" dirty="0" smtClean="0"/>
          </a:p>
        </p:txBody>
      </p:sp>
    </p:spTree>
    <p:extLst>
      <p:ext uri="{BB962C8B-B14F-4D97-AF65-F5344CB8AC3E}">
        <p14:creationId xmlns:p14="http://schemas.microsoft.com/office/powerpoint/2010/main" val="922706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162" y="19318"/>
            <a:ext cx="10360501" cy="1219200"/>
          </a:xfrm>
        </p:spPr>
        <p:txBody>
          <a:bodyPr>
            <a:normAutofit/>
          </a:bodyPr>
          <a:lstStyle/>
          <a:p>
            <a:r>
              <a:rPr lang="en-US" sz="4000" dirty="0" smtClean="0"/>
              <a:t>Needs Found </a:t>
            </a:r>
            <a:endParaRPr lang="en-US" sz="4000" dirty="0"/>
          </a:p>
        </p:txBody>
      </p:sp>
      <p:sp>
        <p:nvSpPr>
          <p:cNvPr id="3" name="Content Placeholder 2"/>
          <p:cNvSpPr>
            <a:spLocks noGrp="1"/>
          </p:cNvSpPr>
          <p:nvPr>
            <p:ph idx="1"/>
          </p:nvPr>
        </p:nvSpPr>
        <p:spPr>
          <a:xfrm>
            <a:off x="926526" y="1213832"/>
            <a:ext cx="10360501" cy="5034567"/>
          </a:xfrm>
        </p:spPr>
        <p:txBody>
          <a:bodyPr/>
          <a:lstStyle/>
          <a:p>
            <a:r>
              <a:rPr lang="en-US" dirty="0" smtClean="0"/>
              <a:t>Questions Asked 	</a:t>
            </a:r>
          </a:p>
          <a:p>
            <a:pPr lvl="1"/>
            <a:r>
              <a:rPr lang="en-US" dirty="0" smtClean="0"/>
              <a:t>What needs should be present to accomplish the ideal goals and objectives for the worship service? </a:t>
            </a:r>
          </a:p>
          <a:p>
            <a:pPr lvl="1"/>
            <a:r>
              <a:rPr lang="en-US" dirty="0" smtClean="0"/>
              <a:t>Do all members and guests have the access needed to be involved in the service?</a:t>
            </a:r>
          </a:p>
          <a:p>
            <a:r>
              <a:rPr lang="en-US" dirty="0" smtClean="0"/>
              <a:t>Results</a:t>
            </a:r>
            <a:r>
              <a:rPr lang="en-US" dirty="0"/>
              <a:t>	</a:t>
            </a:r>
          </a:p>
          <a:p>
            <a:pPr lvl="1"/>
            <a:r>
              <a:rPr lang="en-US" dirty="0" smtClean="0"/>
              <a:t>Member Interviews and Observations </a:t>
            </a:r>
          </a:p>
          <a:p>
            <a:pPr lvl="1"/>
            <a:r>
              <a:rPr lang="en-US" dirty="0" smtClean="0"/>
              <a:t>10 Members / 2 Guests Noted Issues Seeing Hymn Books/Bibles </a:t>
            </a:r>
          </a:p>
          <a:p>
            <a:pPr lvl="1"/>
            <a:r>
              <a:rPr lang="en-US" dirty="0"/>
              <a:t>6</a:t>
            </a:r>
            <a:r>
              <a:rPr lang="en-US" dirty="0" smtClean="0"/>
              <a:t> Members / 0 Guests Noted Issues Hearing During the Service </a:t>
            </a:r>
          </a:p>
          <a:p>
            <a:pPr lvl="1"/>
            <a:r>
              <a:rPr lang="en-US" dirty="0" smtClean="0"/>
              <a:t>Current Technology Helps But Not Enough </a:t>
            </a:r>
          </a:p>
          <a:p>
            <a:pPr lvl="1"/>
            <a:r>
              <a:rPr lang="en-US" dirty="0" smtClean="0"/>
              <a:t>Moral – Feeling like are “not a part” of the service or “just there”</a:t>
            </a:r>
            <a:endParaRPr lang="en-US" dirty="0"/>
          </a:p>
          <a:p>
            <a:pPr lvl="1"/>
            <a:endParaRPr lang="en-US" dirty="0"/>
          </a:p>
        </p:txBody>
      </p:sp>
    </p:spTree>
    <p:extLst>
      <p:ext uri="{BB962C8B-B14F-4D97-AF65-F5344CB8AC3E}">
        <p14:creationId xmlns:p14="http://schemas.microsoft.com/office/powerpoint/2010/main" val="102488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162" y="228600"/>
            <a:ext cx="10360501" cy="1016000"/>
          </a:xfrm>
        </p:spPr>
        <p:txBody>
          <a:bodyPr>
            <a:normAutofit/>
          </a:bodyPr>
          <a:lstStyle/>
          <a:p>
            <a:r>
              <a:rPr lang="en-US" sz="4000" dirty="0" smtClean="0"/>
              <a:t>Call to Action </a:t>
            </a:r>
            <a:endParaRPr lang="en-US" sz="4000" dirty="0"/>
          </a:p>
        </p:txBody>
      </p:sp>
      <p:sp>
        <p:nvSpPr>
          <p:cNvPr id="3" name="Content Placeholder 2"/>
          <p:cNvSpPr>
            <a:spLocks noGrp="1"/>
          </p:cNvSpPr>
          <p:nvPr>
            <p:ph idx="1"/>
          </p:nvPr>
        </p:nvSpPr>
        <p:spPr>
          <a:xfrm>
            <a:off x="914162" y="1828800"/>
            <a:ext cx="10360501" cy="4470400"/>
          </a:xfrm>
        </p:spPr>
        <p:txBody>
          <a:bodyPr/>
          <a:lstStyle/>
          <a:p>
            <a:r>
              <a:rPr lang="en-US" dirty="0" smtClean="0"/>
              <a:t>Gap: In Hearing and Seeing for a part of the congregation.</a:t>
            </a:r>
          </a:p>
          <a:p>
            <a:endParaRPr lang="en-US" dirty="0"/>
          </a:p>
          <a:p>
            <a:r>
              <a:rPr lang="en-US" dirty="0" smtClean="0"/>
              <a:t>Purchase and add an additional screen for the choir area. </a:t>
            </a:r>
          </a:p>
          <a:p>
            <a:r>
              <a:rPr lang="en-US" dirty="0" smtClean="0"/>
              <a:t>Purchase assistive hearing technology that connects to the current sound board system. </a:t>
            </a:r>
            <a:endParaRPr lang="en-US" dirty="0"/>
          </a:p>
        </p:txBody>
      </p:sp>
    </p:spTree>
    <p:extLst>
      <p:ext uri="{BB962C8B-B14F-4D97-AF65-F5344CB8AC3E}">
        <p14:creationId xmlns:p14="http://schemas.microsoft.com/office/powerpoint/2010/main" val="479143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Evaluation Plan  </a:t>
            </a:r>
            <a:endParaRPr lang="en-US" sz="4000" dirty="0"/>
          </a:p>
        </p:txBody>
      </p:sp>
      <p:sp>
        <p:nvSpPr>
          <p:cNvPr id="3" name="Content Placeholder 2"/>
          <p:cNvSpPr>
            <a:spLocks noGrp="1"/>
          </p:cNvSpPr>
          <p:nvPr>
            <p:ph idx="1"/>
          </p:nvPr>
        </p:nvSpPr>
        <p:spPr/>
        <p:txBody>
          <a:bodyPr/>
          <a:lstStyle/>
          <a:p>
            <a:r>
              <a:rPr lang="en-US" dirty="0" smtClean="0"/>
              <a:t>Methods</a:t>
            </a:r>
          </a:p>
          <a:p>
            <a:pPr lvl="1"/>
            <a:r>
              <a:rPr lang="en-US" dirty="0" smtClean="0"/>
              <a:t>Observations </a:t>
            </a:r>
          </a:p>
          <a:p>
            <a:pPr lvl="1"/>
            <a:r>
              <a:rPr lang="en-US" dirty="0" smtClean="0"/>
              <a:t>Progress Charts</a:t>
            </a:r>
          </a:p>
          <a:p>
            <a:pPr lvl="1"/>
            <a:r>
              <a:rPr lang="en-US" dirty="0" smtClean="0"/>
              <a:t>Focus Group Questionnaires </a:t>
            </a:r>
          </a:p>
          <a:p>
            <a:r>
              <a:rPr lang="en-US" dirty="0" smtClean="0"/>
              <a:t>Evaluations </a:t>
            </a:r>
            <a:endParaRPr lang="en-US" dirty="0"/>
          </a:p>
          <a:p>
            <a:pPr lvl="1"/>
            <a:r>
              <a:rPr lang="en-US" dirty="0" smtClean="0"/>
              <a:t>Mr. Jody </a:t>
            </a:r>
            <a:r>
              <a:rPr lang="en-US" dirty="0" err="1" smtClean="0"/>
              <a:t>Crimm</a:t>
            </a:r>
            <a:r>
              <a:rPr lang="en-US" dirty="0" smtClean="0"/>
              <a:t> (Leader) </a:t>
            </a:r>
          </a:p>
          <a:p>
            <a:pPr lvl="1"/>
            <a:r>
              <a:rPr lang="en-US" dirty="0" smtClean="0"/>
              <a:t>Internal: Steering Committee </a:t>
            </a:r>
          </a:p>
          <a:p>
            <a:pPr lvl="1"/>
            <a:r>
              <a:rPr lang="en-US" dirty="0" smtClean="0"/>
              <a:t>External: Local Community Panel</a:t>
            </a:r>
          </a:p>
          <a:p>
            <a:pPr lvl="1"/>
            <a:r>
              <a:rPr lang="en-US" dirty="0" smtClean="0"/>
              <a:t>Will occur 1-2 weeks after added; Following 3 Months; Then 6 Months  </a:t>
            </a:r>
            <a:endParaRPr lang="en-US" dirty="0"/>
          </a:p>
          <a:p>
            <a:pPr lvl="1"/>
            <a:endParaRPr lang="en-US" dirty="0" smtClean="0"/>
          </a:p>
          <a:p>
            <a:pPr lvl="1"/>
            <a:endParaRPr lang="en-US" dirty="0"/>
          </a:p>
        </p:txBody>
      </p:sp>
    </p:spTree>
    <p:extLst>
      <p:ext uri="{BB962C8B-B14F-4D97-AF65-F5344CB8AC3E}">
        <p14:creationId xmlns:p14="http://schemas.microsoft.com/office/powerpoint/2010/main" val="258100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0</TotalTime>
  <Words>591</Words>
  <Application>Microsoft Office PowerPoint</Application>
  <PresentationFormat>Custom</PresentationFormat>
  <Paragraphs>88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vt:lpstr>
      <vt:lpstr>Times New Roman</vt:lpstr>
      <vt:lpstr>Red Radial 16x9</vt:lpstr>
      <vt:lpstr>Technology Strategic Plan</vt:lpstr>
      <vt:lpstr>Meeting Goals</vt:lpstr>
      <vt:lpstr>Technology Vision </vt:lpstr>
      <vt:lpstr>Technology Evaluation </vt:lpstr>
      <vt:lpstr>Evaluation Results </vt:lpstr>
      <vt:lpstr>Evaluation Results (cont.) </vt:lpstr>
      <vt:lpstr>Needs Found </vt:lpstr>
      <vt:lpstr>Call to Action </vt:lpstr>
      <vt:lpstr>Evaluation Plan  </vt:lpstr>
      <vt:lpstr>Timeline</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2015-12-13T20:29:00Z</dcterms:created>
  <dcterms:modified xsi:type="dcterms:W3CDTF">2015-12-13T22:46:58Z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TC028048959991</vt:lpwstr>
  </property>
</Properties>
</file>